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4"/>
  </p:notesMasterIdLst>
  <p:sldIdLst>
    <p:sldId id="1769" r:id="rId2"/>
    <p:sldId id="1779" r:id="rId3"/>
    <p:sldId id="1780" r:id="rId4"/>
    <p:sldId id="1781" r:id="rId5"/>
    <p:sldId id="1782" r:id="rId6"/>
    <p:sldId id="1783" r:id="rId7"/>
    <p:sldId id="1784" r:id="rId8"/>
    <p:sldId id="1785" r:id="rId9"/>
    <p:sldId id="1786" r:id="rId10"/>
    <p:sldId id="1787" r:id="rId11"/>
    <p:sldId id="272" r:id="rId12"/>
    <p:sldId id="273" r:id="rId13"/>
    <p:sldId id="271" r:id="rId14"/>
    <p:sldId id="274" r:id="rId15"/>
    <p:sldId id="275" r:id="rId16"/>
    <p:sldId id="276" r:id="rId17"/>
    <p:sldId id="277" r:id="rId18"/>
    <p:sldId id="278" r:id="rId19"/>
    <p:sldId id="279" r:id="rId20"/>
    <p:sldId id="1774" r:id="rId21"/>
    <p:sldId id="1775" r:id="rId22"/>
    <p:sldId id="282" r:id="rId23"/>
    <p:sldId id="283" r:id="rId24"/>
    <p:sldId id="284" r:id="rId25"/>
    <p:sldId id="285" r:id="rId26"/>
    <p:sldId id="286" r:id="rId27"/>
    <p:sldId id="288" r:id="rId28"/>
    <p:sldId id="1777" r:id="rId29"/>
    <p:sldId id="290" r:id="rId30"/>
    <p:sldId id="289" r:id="rId31"/>
    <p:sldId id="1087" r:id="rId32"/>
    <p:sldId id="291" r:id="rId33"/>
    <p:sldId id="292" r:id="rId34"/>
    <p:sldId id="293" r:id="rId35"/>
    <p:sldId id="294" r:id="rId36"/>
    <p:sldId id="295" r:id="rId37"/>
    <p:sldId id="296" r:id="rId38"/>
    <p:sldId id="1352" r:id="rId39"/>
    <p:sldId id="297" r:id="rId40"/>
    <p:sldId id="298" r:id="rId41"/>
    <p:sldId id="299" r:id="rId42"/>
    <p:sldId id="300" r:id="rId43"/>
    <p:sldId id="301" r:id="rId44"/>
    <p:sldId id="302" r:id="rId45"/>
    <p:sldId id="306" r:id="rId46"/>
    <p:sldId id="1745" r:id="rId47"/>
    <p:sldId id="1768" r:id="rId48"/>
    <p:sldId id="336" r:id="rId49"/>
    <p:sldId id="337" r:id="rId50"/>
    <p:sldId id="1790" r:id="rId51"/>
    <p:sldId id="343" r:id="rId52"/>
    <p:sldId id="338" r:id="rId53"/>
    <p:sldId id="339" r:id="rId54"/>
    <p:sldId id="340" r:id="rId55"/>
    <p:sldId id="341" r:id="rId56"/>
    <p:sldId id="342" r:id="rId57"/>
    <p:sldId id="1776" r:id="rId58"/>
    <p:sldId id="344" r:id="rId59"/>
    <p:sldId id="1778" r:id="rId60"/>
    <p:sldId id="371" r:id="rId61"/>
    <p:sldId id="1788" r:id="rId62"/>
    <p:sldId id="1789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889"/>
    <a:srgbClr val="01652E"/>
    <a:srgbClr val="00CC66"/>
    <a:srgbClr val="663300"/>
    <a:srgbClr val="A0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6" autoAdjust="0"/>
    <p:restoredTop sz="93694" autoAdjust="0"/>
  </p:normalViewPr>
  <p:slideViewPr>
    <p:cSldViewPr>
      <p:cViewPr varScale="1">
        <p:scale>
          <a:sx n="167" d="100"/>
          <a:sy n="167" d="100"/>
        </p:scale>
        <p:origin x="-12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52048-2DDB-4686-9920-613F5575315A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3F99F-FCDF-47B5-92C8-2949D758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92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- A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530352"/>
            <a:ext cx="7772400" cy="765175"/>
          </a:xfrm>
          <a:prstGeom prst="rect">
            <a:avLst/>
          </a:prstGeom>
        </p:spPr>
        <p:txBody>
          <a:bodyPr/>
          <a:lstStyle>
            <a:lvl1pPr>
              <a:defRPr sz="4400" b="1">
                <a:solidFill>
                  <a:schemeClr val="bg1"/>
                </a:solidFill>
                <a:latin typeface="Acid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544" y="1481656"/>
            <a:ext cx="7306056" cy="421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- A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A00C0C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765175"/>
          </a:xfrm>
          <a:prstGeom prst="rect">
            <a:avLst/>
          </a:prstGeom>
        </p:spPr>
        <p:txBody>
          <a:bodyPr/>
          <a:lstStyle>
            <a:lvl1pPr>
              <a:defRPr sz="4400" b="1">
                <a:solidFill>
                  <a:schemeClr val="bg1"/>
                </a:solidFill>
                <a:latin typeface="Acid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745" y="1477963"/>
            <a:ext cx="7302923" cy="421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19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ical Slide - A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>
            <a:lvl1pPr algn="l">
              <a:defRPr sz="3500" b="1">
                <a:latin typeface="Acid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257800"/>
          </a:xfrm>
          <a:prstGeom prst="rect">
            <a:avLst/>
          </a:prstGeom>
        </p:spPr>
        <p:txBody>
          <a:bodyPr/>
          <a:lstStyle>
            <a:lvl1pPr marL="233363" indent="-227013">
              <a:defRPr>
                <a:latin typeface="Acid" pitchFamily="50" charset="0"/>
              </a:defRPr>
            </a:lvl1pPr>
            <a:lvl2pPr marL="568325" indent="-284163">
              <a:defRPr>
                <a:latin typeface="Acid" pitchFamily="50" charset="0"/>
              </a:defRPr>
            </a:lvl2pPr>
            <a:lvl3pPr marL="796925" indent="-228600">
              <a:defRPr>
                <a:latin typeface="Acid" pitchFamily="50" charset="0"/>
              </a:defRPr>
            </a:lvl3pPr>
            <a:lvl4pPr marL="1089025" indent="-228600">
              <a:defRPr>
                <a:latin typeface="Acid" pitchFamily="50" charset="0"/>
              </a:defRPr>
            </a:lvl4pPr>
            <a:lvl5pPr marL="1373188" indent="-228600">
              <a:defRPr>
                <a:latin typeface="Acid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9220" y="609600"/>
            <a:ext cx="90195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00" y="6477132"/>
            <a:ext cx="1047023" cy="3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6703702" y="6559233"/>
            <a:ext cx="243840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latin typeface="Acid" pitchFamily="50" charset="0"/>
              </a:rPr>
              <a:t>http://toool.us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Aci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53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765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cid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745" y="1477963"/>
            <a:ext cx="7302923" cy="421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10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765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cid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745" y="1477963"/>
            <a:ext cx="7302923" cy="421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41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66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62" r:id="rId4"/>
    <p:sldLayoutId id="214748366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..%5C_media%5Clifting_picking.avi" TargetMode="External"/><Relationship Id="rId3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..%5C_media%5Clifting_picking.avi" TargetMode="Externa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eg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2" Type="http://schemas.openxmlformats.org/officeDocument/2006/relationships/slide" Target="slide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2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word about rules…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Yes, we have rules. </a:t>
            </a:r>
            <a:r>
              <a:rPr lang="en-US" dirty="0" smtClean="0">
                <a:solidFill>
                  <a:srgbClr val="C00000"/>
                </a:solidFill>
                <a:sym typeface="Wingdings" pitchFamily="2" charset="2"/>
              </a:rPr>
              <a:t></a:t>
            </a:r>
            <a:endParaRPr lang="en-US" dirty="0" smtClean="0">
              <a:solidFill>
                <a:srgbClr val="C00000"/>
              </a:solidFill>
            </a:endParaRPr>
          </a:p>
          <a:p>
            <a:pPr marL="284162" lvl="1" indent="0">
              <a:buNone/>
            </a:pPr>
            <a:endParaRPr lang="en-US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Do not pick someone else</a:t>
            </a:r>
            <a:r>
              <a:rPr lang="en-US" sz="35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’</a:t>
            </a:r>
            <a:r>
              <a:rPr lang="en-US" sz="4400" b="1" dirty="0" smtClean="0"/>
              <a:t>s locks.</a:t>
            </a:r>
          </a:p>
          <a:p>
            <a:pPr marL="798512" lvl="1" indent="-514350">
              <a:buAutoNum type="arabicPeriod"/>
            </a:pPr>
            <a:endParaRPr lang="en-US" sz="4400" b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Do not pick your locks… if you rely on them.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3769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Lockpicking</a:t>
            </a:r>
            <a:r>
              <a:rPr lang="en-US" dirty="0" smtClean="0"/>
              <a:t> is Easy</a:t>
            </a:r>
            <a:r>
              <a:rPr lang="en-US" sz="1000" dirty="0" smtClean="0"/>
              <a:t> 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1179513"/>
            <a:ext cx="5715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4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Doorknobs…</a:t>
            </a:r>
            <a:endParaRPr lang="en-US" dirty="0"/>
          </a:p>
        </p:txBody>
      </p:sp>
      <p:pic>
        <p:nvPicPr>
          <p:cNvPr id="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921" y="968375"/>
            <a:ext cx="7017809" cy="526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Padlocks…</a:t>
            </a:r>
            <a:endParaRPr lang="en-US" dirty="0"/>
          </a:p>
        </p:txBody>
      </p:sp>
      <p:pic>
        <p:nvPicPr>
          <p:cNvPr id="4" name="Picture 2" descr="pin tumbler 0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968375"/>
            <a:ext cx="7019925" cy="526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5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Deadbolts…</a:t>
            </a:r>
            <a:endParaRPr lang="en-US" dirty="0"/>
          </a:p>
        </p:txBody>
      </p:sp>
      <p:pic>
        <p:nvPicPr>
          <p:cNvPr id="4" name="Picture 2" descr="pin tumbler 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968375"/>
            <a:ext cx="7015162" cy="526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9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732" name="Picture 4" descr="01 - outer view, fr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762537"/>
            <a:ext cx="56769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…The Mechanism Itself Is All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6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756" name="Picture 4" descr="02 - inner view, fr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758952"/>
            <a:ext cx="56769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How It Looks Inside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7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6725" y="758952"/>
            <a:ext cx="5676900" cy="5676900"/>
            <a:chOff x="1736725" y="758952"/>
            <a:chExt cx="5676900" cy="5676900"/>
          </a:xfrm>
        </p:grpSpPr>
        <p:pic>
          <p:nvPicPr>
            <p:cNvPr id="843780" name="Picture 4" descr="03 - binding pin (front view)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725" y="758952"/>
              <a:ext cx="5676900" cy="567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3781" name="Rectangle 5"/>
            <p:cNvSpPr>
              <a:spLocks noChangeArrowheads="1"/>
            </p:cNvSpPr>
            <p:nvPr/>
          </p:nvSpPr>
          <p:spPr bwMode="auto">
            <a:xfrm>
              <a:off x="1828800" y="914400"/>
              <a:ext cx="5334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Attempt Without a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8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6725" y="758952"/>
            <a:ext cx="5676900" cy="5676900"/>
            <a:chOff x="1736725" y="419100"/>
            <a:chExt cx="5676900" cy="5676900"/>
          </a:xfrm>
        </p:grpSpPr>
        <p:pic>
          <p:nvPicPr>
            <p:cNvPr id="844804" name="Picture 4" descr="04 - normal operation (front view)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725" y="419100"/>
              <a:ext cx="5676900" cy="567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4805" name="Rectangle 5"/>
            <p:cNvSpPr>
              <a:spLocks noChangeArrowheads="1"/>
            </p:cNvSpPr>
            <p:nvPr/>
          </p:nvSpPr>
          <p:spPr bwMode="auto">
            <a:xfrm>
              <a:off x="1828800" y="457200"/>
              <a:ext cx="5334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Operating With a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4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829" name="Picture 5" descr="05 - pin stacks, 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027113"/>
            <a:ext cx="85740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Pin Stacks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3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853" name="Picture 5" descr="06 - key operation (side view)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022350"/>
            <a:ext cx="85740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6854" name="Rectangle 6"/>
          <p:cNvSpPr>
            <a:spLocks noChangeArrowheads="1"/>
          </p:cNvSpPr>
          <p:nvPr/>
        </p:nvSpPr>
        <p:spPr bwMode="auto">
          <a:xfrm>
            <a:off x="304800" y="1085850"/>
            <a:ext cx="7620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a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5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</p:spPr>
        <p:txBody>
          <a:bodyPr/>
          <a:lstStyle/>
          <a:p>
            <a:r>
              <a:rPr lang="en-US" dirty="0" smtClean="0"/>
              <a:t>The Three Kinds of Lock-Opening</a:t>
            </a:r>
            <a:endParaRPr lang="en-US" dirty="0"/>
          </a:p>
        </p:txBody>
      </p:sp>
      <p:pic>
        <p:nvPicPr>
          <p:cNvPr id="53250" name="Picture 2" descr="http://primages.colemans.com/286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55772"/>
            <a:ext cx="6222092" cy="4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6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022" name="Picture 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464" y="1024128"/>
            <a:ext cx="8577071" cy="51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Lockpicks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So, Why Is Lockpicking Possible</a:t>
            </a:r>
            <a:r>
              <a:rPr lang="en-US" sz="35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  <a:endParaRPr lang="en-US" sz="3500" b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952" name="Picture 8" descr="09 - plug top view - ide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291623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0954" name="Rectangle 10"/>
          <p:cNvSpPr>
            <a:spLocks noChangeArrowheads="1"/>
          </p:cNvSpPr>
          <p:nvPr/>
        </p:nvSpPr>
        <p:spPr bwMode="auto">
          <a:xfrm>
            <a:off x="3081338" y="1328738"/>
            <a:ext cx="4572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a Perfect World The Parts Would Function Like This…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971800" y="1295400"/>
            <a:ext cx="5935663" cy="4449763"/>
            <a:chOff x="2971800" y="1295400"/>
            <a:chExt cx="5935663" cy="4449763"/>
          </a:xfrm>
        </p:grpSpPr>
        <p:pic>
          <p:nvPicPr>
            <p:cNvPr id="6" name="Picture 9" descr="10 - binding all pins (in an ideal world)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525" y="1295400"/>
              <a:ext cx="5849938" cy="444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971800" y="1295400"/>
              <a:ext cx="4572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978" name="Picture 10" descr="11 - shitty plu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000125"/>
            <a:ext cx="6934200" cy="51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Parts In the Real World Look Like This…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2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491" name="Picture 3" descr="12 - shitty p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995363"/>
            <a:ext cx="6937375" cy="52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Parts In the Real World Look Like This…</a:t>
            </a:r>
          </a:p>
        </p:txBody>
      </p:sp>
    </p:spTree>
    <p:extLst>
      <p:ext uri="{BB962C8B-B14F-4D97-AF65-F5344CB8AC3E}">
        <p14:creationId xmlns:p14="http://schemas.microsoft.com/office/powerpoint/2010/main" val="181353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467" name="Picture 3" descr="13 - plug top view - re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1141413"/>
            <a:ext cx="2916238" cy="503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468" name="Picture 4" descr="14 - binding one pin (in the real world)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1296988"/>
            <a:ext cx="5849937" cy="445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469" name="Rectangle 5"/>
          <p:cNvSpPr>
            <a:spLocks noChangeArrowheads="1"/>
          </p:cNvSpPr>
          <p:nvPr/>
        </p:nvSpPr>
        <p:spPr bwMode="auto">
          <a:xfrm>
            <a:off x="3081338" y="1328738"/>
            <a:ext cx="4572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Parts In the Real World </a:t>
            </a:r>
            <a:r>
              <a:rPr lang="en-US" dirty="0" smtClean="0"/>
              <a:t>Function Like </a:t>
            </a:r>
            <a:r>
              <a:rPr lang="en-US" dirty="0"/>
              <a:t>This…</a:t>
            </a:r>
          </a:p>
        </p:txBody>
      </p:sp>
    </p:spTree>
    <p:extLst>
      <p:ext uri="{BB962C8B-B14F-4D97-AF65-F5344CB8AC3E}">
        <p14:creationId xmlns:p14="http://schemas.microsoft.com/office/powerpoint/2010/main" val="9254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6725" y="758952"/>
            <a:ext cx="5676900" cy="5676900"/>
            <a:chOff x="1736725" y="419100"/>
            <a:chExt cx="5676900" cy="5676900"/>
          </a:xfrm>
        </p:grpSpPr>
        <p:pic>
          <p:nvPicPr>
            <p:cNvPr id="852999" name="Picture 7" descr="16 - setting a pin (the key pin can still move)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725" y="419100"/>
              <a:ext cx="5676900" cy="5676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2998" name="Rectangle 6"/>
            <p:cNvSpPr>
              <a:spLocks noChangeArrowheads="1"/>
            </p:cNvSpPr>
            <p:nvPr/>
          </p:nvSpPr>
          <p:spPr bwMode="auto">
            <a:xfrm>
              <a:off x="1828800" y="533400"/>
              <a:ext cx="533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sz="28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“</a:t>
            </a:r>
            <a:r>
              <a:rPr lang="en-US" dirty="0" smtClean="0"/>
              <a:t>Setting</a:t>
            </a:r>
            <a:r>
              <a:rPr lang="en-US" sz="2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”</a:t>
            </a:r>
            <a:r>
              <a:rPr lang="en-US" dirty="0" smtClean="0"/>
              <a:t> a Binding Pin by Turning &amp; Lifting the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6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022" name="Picture 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71538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Setting Multiple Pins</a:t>
            </a:r>
            <a:endParaRPr 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1808" y="838200"/>
            <a:ext cx="5334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022" name="Picture 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71538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Take Caution to Avoid Over-Lifting</a:t>
            </a:r>
            <a:endParaRPr 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1808" y="838200"/>
            <a:ext cx="5334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8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Other Tools One 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0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Kinds of Lock-Opening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 smtClean="0"/>
              <a:t>Lockpicking </a:t>
            </a:r>
            <a:r>
              <a:rPr lang="en-US" sz="4400" dirty="0" smtClean="0">
                <a:solidFill>
                  <a:schemeClr val="bg1"/>
                </a:solidFill>
              </a:rPr>
              <a:t>– what we do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the knowledge and the means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4400" dirty="0" smtClean="0">
                <a:solidFill>
                  <a:schemeClr val="bg1"/>
                </a:solidFill>
              </a:rPr>
              <a:t>– what spies do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neither knowledge nor means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0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071" name="Picture 7" descr="24 - ra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Raking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65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Raking Tools</a:t>
            </a:r>
            <a:endParaRPr lang="en-US" dirty="0"/>
          </a:p>
        </p:txBody>
      </p:sp>
      <p:pic>
        <p:nvPicPr>
          <p:cNvPr id="4" name="Picture 2" descr="15 - raking (side perspective)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095375"/>
            <a:ext cx="7596187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03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875" name="Picture 3" descr="half diamond 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6868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Half-Diamond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0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094" name="Picture 6" descr="25 - lifting diamo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Lifting with a Half-Diamond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564" name="Picture 4" descr="26 - shovling diamo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Raking</a:t>
            </a:r>
            <a:r>
              <a:rPr lang="en-US" sz="1000" dirty="0" smtClean="0"/>
              <a:t> </a:t>
            </a:r>
            <a:r>
              <a:rPr lang="en-US" dirty="0" smtClean="0"/>
              <a:t>/</a:t>
            </a:r>
            <a:r>
              <a:rPr lang="en-US" sz="1000" dirty="0" smtClean="0"/>
              <a:t> </a:t>
            </a:r>
            <a:r>
              <a:rPr lang="en-US" dirty="0" smtClean="0"/>
              <a:t>Shoveling with a Half-Diamond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9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119" name="Picture 7" descr="27 - lift all pin sta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the Flat Underside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5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143" name="Picture 7" descr="28 - slowly remo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Counting Pin Stacks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612" name="Picture 4" descr="28a - snap and cou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Counting Pin Stacks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Turning the Plug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899" name="Picture 3" descr="tension 0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42988"/>
            <a:ext cx="6864350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Bad Turning Tool Usage (Pulling)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8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Kinds of Lock-Opening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 smtClean="0"/>
              <a:t>Lockpicking </a:t>
            </a:r>
            <a:r>
              <a:rPr lang="en-US" sz="4400" dirty="0" smtClean="0">
                <a:solidFill>
                  <a:schemeClr val="bg1"/>
                </a:solidFill>
              </a:rPr>
              <a:t>– what we do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the knowledge and the means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i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Quick &amp; Dirty</a:t>
            </a:r>
            <a:r>
              <a:rPr lang="en-US" sz="4400" dirty="0" smtClean="0">
                <a:solidFill>
                  <a:schemeClr val="bg1"/>
                </a:solidFill>
              </a:rPr>
              <a:t>– what spies do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neither knowledge nor means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23" name="Picture 3" descr="tension 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041400"/>
            <a:ext cx="686435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Better Turning Tool Usage (Pushing)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4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Best Turning Tool Usage (Pushing Out at Tip)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42416"/>
            <a:ext cx="6858000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71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971" name="Picture 3" descr="tension 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041400"/>
            <a:ext cx="686435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Good Turing Tool 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2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995" name="Picture 3" descr="tension 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041400"/>
            <a:ext cx="686435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Too Much Turing Tool Pressure</a:t>
            </a:r>
            <a:r>
              <a:rPr lang="en-US" sz="28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  <a:endParaRPr lang="en-US" sz="2800" b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58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019" name="Picture 3" descr="tension 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041400"/>
            <a:ext cx="686435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Typical Turning Tool Position: </a:t>
            </a:r>
            <a:r>
              <a:rPr lang="en-US" sz="28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“</a:t>
            </a:r>
            <a:r>
              <a:rPr lang="en-US" dirty="0" smtClean="0"/>
              <a:t>Edge of the Plug</a:t>
            </a:r>
            <a:r>
              <a:rPr lang="en-US" sz="2800" b="0" dirty="0">
                <a:latin typeface="Verdana" pitchFamily="34" charset="0"/>
                <a:ea typeface="Verdana" pitchFamily="34" charset="0"/>
                <a:cs typeface="Verdana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124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115" name="Picture 3" descr="tension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Careful To Not Cause Extra Friction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62" y="1816443"/>
            <a:ext cx="2150076" cy="322511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Which Direction Should You Turn</a:t>
            </a:r>
            <a:r>
              <a:rPr lang="en-US" sz="28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  <a:endParaRPr lang="en-US" sz="2800" b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4" y="1668162"/>
            <a:ext cx="3521676" cy="352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76400"/>
            <a:ext cx="3521676" cy="35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7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4" y="1668162"/>
            <a:ext cx="3521676" cy="3521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76400"/>
            <a:ext cx="3521676" cy="3521676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3275526" y="2103738"/>
            <a:ext cx="2590800" cy="3306462"/>
          </a:xfrm>
        </p:spPr>
        <p:txBody>
          <a:bodyPr/>
          <a:lstStyle/>
          <a:p>
            <a:pPr marL="6350" indent="0" algn="ctr">
              <a:buNone/>
            </a:pPr>
            <a:r>
              <a:rPr lang="en-US" sz="17000" dirty="0" smtClean="0">
                <a:solidFill>
                  <a:srgbClr val="04A889"/>
                </a:solidFill>
                <a:sym typeface="Wingdings" pitchFamily="2" charset="2"/>
              </a:rPr>
              <a:t></a:t>
            </a:r>
            <a:endParaRPr lang="en-US" sz="17000" dirty="0" smtClean="0">
              <a:solidFill>
                <a:srgbClr val="04A889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563" y="5181600"/>
            <a:ext cx="901254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ci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>
                <a:solidFill>
                  <a:srgbClr val="04A889"/>
                </a:solidFill>
              </a:rPr>
              <a:t>Either Direction Will Work On Our Locks</a:t>
            </a:r>
            <a:endParaRPr lang="en-US" sz="4400" b="0" dirty="0">
              <a:solidFill>
                <a:srgbClr val="04A88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125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Which Direction Should You Turn</a:t>
            </a:r>
            <a:r>
              <a:rPr lang="en-US" sz="28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  <a:endParaRPr lang="en-US" sz="2800" b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16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765175"/>
          </a:xfrm>
        </p:spPr>
        <p:txBody>
          <a:bodyPr/>
          <a:lstStyle/>
          <a:p>
            <a:r>
              <a:rPr lang="en-US" dirty="0" smtClean="0"/>
              <a:t>Who Wants To Try</a:t>
            </a:r>
            <a:r>
              <a:rPr lang="en-US" sz="35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  <a:endParaRPr lang="en-US" sz="3500" b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09700"/>
            <a:ext cx="76200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Practice Locks</a:t>
            </a:r>
            <a:endParaRPr lang="en-US" dirty="0"/>
          </a:p>
        </p:txBody>
      </p:sp>
      <p:pic>
        <p:nvPicPr>
          <p:cNvPr id="5" name="Picture 2" descr="progressive 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125"/>
            <a:ext cx="9144000" cy="26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6948">
            <a:off x="531122" y="3886200"/>
            <a:ext cx="2025840" cy="202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23">
            <a:off x="2426642" y="4103042"/>
            <a:ext cx="2025840" cy="202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0216">
            <a:off x="4396300" y="3712460"/>
            <a:ext cx="2025840" cy="202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461">
            <a:off x="6449131" y="3886200"/>
            <a:ext cx="2025840" cy="202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7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Kinds of Lock-Opening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 smtClean="0"/>
              <a:t>Lockpicking </a:t>
            </a:r>
            <a:r>
              <a:rPr lang="en-US" sz="4400" dirty="0" smtClean="0">
                <a:solidFill>
                  <a:schemeClr val="bg1"/>
                </a:solidFill>
              </a:rPr>
              <a:t>– what we do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the knowledge and the means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i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Quick &amp; Dirty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– what criminals do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2800" i="1" dirty="0" smtClean="0">
                <a:solidFill>
                  <a:schemeClr val="bg1"/>
                </a:solidFill>
              </a:rPr>
              <a:t>TOOOL provides knowledge. . .  but no means</a:t>
            </a:r>
            <a:r>
              <a:rPr lang="en-US" sz="2800" i="1" dirty="0" smtClean="0"/>
              <a:t/>
            </a:r>
            <a:br>
              <a:rPr lang="en-US" sz="2800" i="1" dirty="0" smtClean="0"/>
            </a:br>
            <a:endParaRPr lang="en-US" sz="2800" i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Covert &amp; High-Tech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– what spies do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neither knowledge nor means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6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Practice Locks</a:t>
            </a:r>
            <a:endParaRPr lang="en-US" dirty="0"/>
          </a:p>
        </p:txBody>
      </p:sp>
      <p:pic>
        <p:nvPicPr>
          <p:cNvPr id="5" name="Picture 2" descr="progressive 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125"/>
            <a:ext cx="9144000" cy="26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4267200"/>
            <a:ext cx="8686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latin typeface="Acid" pitchFamily="50" charset="0"/>
              </a:rPr>
              <a:t>The silver part is the front face…</a:t>
            </a:r>
          </a:p>
          <a:p>
            <a:endParaRPr lang="en-US" sz="2000" b="1" i="1" dirty="0" smtClean="0">
              <a:latin typeface="Acid" pitchFamily="50" charset="0"/>
            </a:endParaRPr>
          </a:p>
          <a:p>
            <a:r>
              <a:rPr lang="en-US" sz="4000" b="1" i="1" dirty="0" smtClean="0">
                <a:latin typeface="Acid" pitchFamily="50" charset="0"/>
              </a:rPr>
              <a:t>                                            … the brass ring is the rear</a:t>
            </a:r>
            <a:r>
              <a:rPr lang="en-US" sz="33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  <a:endParaRPr lang="en-US" sz="3300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Starter Exercises</a:t>
            </a:r>
            <a:endParaRPr lang="en-US" dirty="0"/>
          </a:p>
        </p:txBody>
      </p:sp>
      <p:pic>
        <p:nvPicPr>
          <p:cNvPr id="3" name="Picture 2" descr="progressive 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0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Exercises</a:t>
            </a:r>
          </a:p>
        </p:txBody>
      </p:sp>
      <p:pic>
        <p:nvPicPr>
          <p:cNvPr id="3" name="Picture 2" descr="progressive 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21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Exercises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39946"/>
            <a:ext cx="9140825" cy="54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6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Exercises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39946"/>
            <a:ext cx="9140825" cy="54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8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Lifting</a:t>
            </a:r>
            <a:endParaRPr lang="en-US" dirty="0"/>
          </a:p>
        </p:txBody>
      </p:sp>
      <p:pic>
        <p:nvPicPr>
          <p:cNvPr id="3" name="Picture 2" descr="progressive 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9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Rocking Lifting</a:t>
            </a:r>
            <a:endParaRPr lang="en-US" dirty="0"/>
          </a:p>
        </p:txBody>
      </p:sp>
      <p:pic>
        <p:nvPicPr>
          <p:cNvPr id="3" name="Picture 2" descr="progressive 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6988"/>
            <a:ext cx="9140825" cy="45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23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071" name="Picture 7" descr="24 - ra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9140825" cy="54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8874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Or Try Raking,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8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Most Important Things…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12170"/>
            <a:ext cx="5312664" cy="2845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1395542" y="990600"/>
            <a:ext cx="6636380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ci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 smtClean="0"/>
              <a:t>RELAX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320544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Two Most Important Things…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2146300"/>
            <a:ext cx="5308600" cy="379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21484"/>
            <a:ext cx="4114800" cy="2631316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648200" y="976746"/>
            <a:ext cx="4114800" cy="129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Aci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 smtClean="0"/>
              <a:t>OPEN</a:t>
            </a:r>
            <a:r>
              <a:rPr lang="en-US" sz="7500" b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  <a:endParaRPr lang="en-US" sz="7500" b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3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Kinds of Lock-Opening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 smtClean="0"/>
              <a:t>Lockpicking </a:t>
            </a:r>
            <a:r>
              <a:rPr lang="en-US" sz="4400" dirty="0" smtClean="0"/>
              <a:t>– what we do</a:t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the knowledge and the means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i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Quick &amp; Dirty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– what criminals do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2800" i="1" dirty="0" smtClean="0">
                <a:solidFill>
                  <a:schemeClr val="bg1"/>
                </a:solidFill>
              </a:rPr>
              <a:t>TOOOL provides knowledge. . .  but no means</a:t>
            </a:r>
            <a:r>
              <a:rPr lang="en-US" sz="2800" i="1" dirty="0" smtClean="0"/>
              <a:t/>
            </a:r>
            <a:br>
              <a:rPr lang="en-US" sz="2800" i="1" dirty="0" smtClean="0"/>
            </a:br>
            <a:endParaRPr lang="en-US" sz="2800" i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Covert &amp; High-Tech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– what spies do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neither knowledge nor means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5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131858" y="6421343"/>
            <a:ext cx="8915400" cy="50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This 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presentation is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CopyLeft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 by Deviant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Ollam</a:t>
            </a: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.</a:t>
            </a:r>
            <a:b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You 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are free to reuse any or all </a:t>
            </a: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of this 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material as long as it is attributed and freedom for other s to do the same is </a:t>
            </a: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maintained.</a:t>
            </a:r>
            <a:endParaRPr lang="en-US" sz="1400" b="1" dirty="0">
              <a:solidFill>
                <a:schemeClr val="bg2"/>
              </a:solidFill>
              <a:latin typeface="Acid" pitchFamily="50" charset="0"/>
            </a:endParaRPr>
          </a:p>
        </p:txBody>
      </p:sp>
      <p:pic>
        <p:nvPicPr>
          <p:cNvPr id="38" name="Picture 3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5" y="1752600"/>
            <a:ext cx="3421932" cy="1244339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</p:spPr>
        <p:txBody>
          <a:bodyPr/>
          <a:lstStyle/>
          <a:p>
            <a:pPr algn="ctr"/>
            <a:r>
              <a:rPr lang="en-US" i="1" dirty="0" smtClean="0"/>
              <a:t>Thank You Very Much</a:t>
            </a:r>
            <a:r>
              <a:rPr lang="en-US" sz="2800" b="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  <a:endParaRPr lang="en-US" sz="2800" b="0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685800" y="3429000"/>
            <a:ext cx="3429001" cy="2590800"/>
          </a:xfrm>
        </p:spPr>
        <p:txBody>
          <a:bodyPr/>
          <a:lstStyle/>
          <a:p>
            <a:pPr marL="6350" indent="0">
              <a:buNone/>
            </a:pPr>
            <a:r>
              <a:rPr lang="en-US" sz="4500" b="1" dirty="0" smtClean="0">
                <a:solidFill>
                  <a:srgbClr val="C00000"/>
                </a:solidFill>
              </a:rPr>
              <a:t>http://toool.us</a:t>
            </a:r>
            <a:endParaRPr lang="en-US" sz="4500" b="1" dirty="0">
              <a:solidFill>
                <a:srgbClr val="C00000"/>
              </a:solidFill>
            </a:endParaRPr>
          </a:p>
          <a:p>
            <a:pPr marL="6350" indent="0">
              <a:buNone/>
            </a:pPr>
            <a:endParaRPr lang="en-US" sz="2000" b="1" dirty="0">
              <a:solidFill>
                <a:srgbClr val="C00000"/>
              </a:solidFill>
            </a:endParaRPr>
          </a:p>
          <a:p>
            <a:pPr marL="6350" indent="0">
              <a:buNone/>
            </a:pPr>
            <a:r>
              <a:rPr lang="en-US" sz="4500" b="1" dirty="0" smtClean="0">
                <a:solidFill>
                  <a:srgbClr val="C00000"/>
                </a:solidFill>
              </a:rPr>
              <a:t>info@toool.us</a:t>
            </a:r>
          </a:p>
        </p:txBody>
      </p:sp>
      <p:pic>
        <p:nvPicPr>
          <p:cNvPr id="8" name="Picture 2" descr="http://toool.us/images/equipment-pick_kit_v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38" y="1371600"/>
            <a:ext cx="476250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37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131858" y="6421343"/>
            <a:ext cx="8915400" cy="50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This 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presentation is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CopyLeft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 by Deviant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Ollam</a:t>
            </a: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.</a:t>
            </a:r>
            <a:b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You 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are free to reuse any or all </a:t>
            </a: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of this 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material as long as it is attributed and freedom for other s to do the same is </a:t>
            </a: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maintained.</a:t>
            </a:r>
            <a:endParaRPr lang="en-US" sz="1400" b="1" dirty="0">
              <a:solidFill>
                <a:schemeClr val="bg2"/>
              </a:solidFill>
              <a:latin typeface="Acid" pitchFamily="50" charset="0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</p:spPr>
        <p:txBody>
          <a:bodyPr/>
          <a:lstStyle/>
          <a:p>
            <a:pPr algn="ctr"/>
            <a:r>
              <a:rPr lang="en-US" i="1" dirty="0" smtClean="0"/>
              <a:t>Come Join Us</a:t>
            </a:r>
            <a:r>
              <a:rPr lang="en-US" sz="2800" b="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  <a:endParaRPr lang="en-US" sz="2800" b="0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0" name="Picture 2" descr="http://toool.us/images/usa_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32" y="838200"/>
            <a:ext cx="920406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3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131858" y="6421343"/>
            <a:ext cx="8915400" cy="50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This 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presentation is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CopyLeft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 by Deviant </a:t>
            </a:r>
            <a:r>
              <a:rPr lang="en-US" sz="1400" b="1" dirty="0" err="1">
                <a:solidFill>
                  <a:schemeClr val="bg2"/>
                </a:solidFill>
                <a:latin typeface="Acid" pitchFamily="50" charset="0"/>
              </a:rPr>
              <a:t>Ollam</a:t>
            </a: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.</a:t>
            </a:r>
            <a:b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</a:b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You 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are free to reuse any or all </a:t>
            </a: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of this </a:t>
            </a:r>
            <a:r>
              <a:rPr lang="en-US" sz="1400" b="1" dirty="0">
                <a:solidFill>
                  <a:schemeClr val="bg2"/>
                </a:solidFill>
                <a:latin typeface="Acid" pitchFamily="50" charset="0"/>
              </a:rPr>
              <a:t>material as long as it is attributed and freedom for other s to do the same is </a:t>
            </a:r>
            <a:r>
              <a:rPr lang="en-US" sz="1400" b="1" dirty="0" smtClean="0">
                <a:solidFill>
                  <a:schemeClr val="bg2"/>
                </a:solidFill>
                <a:latin typeface="Acid" pitchFamily="50" charset="0"/>
              </a:rPr>
              <a:t>maintained.</a:t>
            </a:r>
            <a:endParaRPr lang="en-US" sz="1400" b="1" dirty="0">
              <a:solidFill>
                <a:schemeClr val="bg2"/>
              </a:solidFill>
              <a:latin typeface="Acid" pitchFamily="50" charset="0"/>
            </a:endParaRPr>
          </a:p>
        </p:txBody>
      </p:sp>
      <p:pic>
        <p:nvPicPr>
          <p:cNvPr id="38" name="Picture 3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5" y="1752600"/>
            <a:ext cx="3421932" cy="1244339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69220" y="0"/>
            <a:ext cx="9019520" cy="685800"/>
          </a:xfrm>
        </p:spPr>
        <p:txBody>
          <a:bodyPr/>
          <a:lstStyle/>
          <a:p>
            <a:pPr algn="ctr"/>
            <a:r>
              <a:rPr lang="en-US" i="1" dirty="0" smtClean="0"/>
              <a:t>Thank You Very Much</a:t>
            </a:r>
            <a:r>
              <a:rPr lang="en-US" sz="2800" b="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  <a:endParaRPr lang="en-US" sz="2800" b="0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685800" y="3429000"/>
            <a:ext cx="3429001" cy="2590800"/>
          </a:xfrm>
        </p:spPr>
        <p:txBody>
          <a:bodyPr/>
          <a:lstStyle/>
          <a:p>
            <a:pPr marL="6350" indent="0">
              <a:buNone/>
            </a:pPr>
            <a:r>
              <a:rPr lang="en-US" sz="4500" b="1" dirty="0" smtClean="0">
                <a:solidFill>
                  <a:srgbClr val="C00000"/>
                </a:solidFill>
              </a:rPr>
              <a:t>http://toool.us</a:t>
            </a:r>
            <a:endParaRPr lang="en-US" sz="4500" b="1" dirty="0">
              <a:solidFill>
                <a:srgbClr val="C00000"/>
              </a:solidFill>
            </a:endParaRPr>
          </a:p>
          <a:p>
            <a:pPr marL="6350" indent="0">
              <a:buNone/>
            </a:pPr>
            <a:endParaRPr lang="en-US" sz="2000" b="1" dirty="0">
              <a:solidFill>
                <a:srgbClr val="C00000"/>
              </a:solidFill>
            </a:endParaRPr>
          </a:p>
          <a:p>
            <a:pPr marL="6350" indent="0">
              <a:buNone/>
            </a:pPr>
            <a:r>
              <a:rPr lang="en-US" sz="4500" b="1" dirty="0" smtClean="0">
                <a:solidFill>
                  <a:srgbClr val="C00000"/>
                </a:solidFill>
              </a:rPr>
              <a:t>info@toool.us</a:t>
            </a:r>
          </a:p>
        </p:txBody>
      </p:sp>
      <p:pic>
        <p:nvPicPr>
          <p:cNvPr id="1026" name="Picture 2" descr="http://toool.us/images/equipment-pick_kit_v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38" y="1371600"/>
            <a:ext cx="476250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3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Kinds of Lock-Opening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 smtClean="0"/>
              <a:t>Lockpicking </a:t>
            </a:r>
            <a:r>
              <a:rPr lang="en-US" sz="4400" dirty="0" smtClean="0"/>
              <a:t>– what we do</a:t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the knowledge and the means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i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Quick &amp; Dirty</a:t>
            </a:r>
            <a:r>
              <a:rPr lang="en-US" sz="4400" dirty="0" smtClean="0"/>
              <a:t> – what criminals do</a:t>
            </a:r>
            <a:br>
              <a:rPr lang="en-US" sz="4400" dirty="0" smtClean="0"/>
            </a:br>
            <a:r>
              <a:rPr lang="en-US" sz="2800" i="1" dirty="0" smtClean="0">
                <a:solidFill>
                  <a:schemeClr val="bg1"/>
                </a:solidFill>
              </a:rPr>
              <a:t>TOOOL provides knowledge. . .  but no means</a:t>
            </a:r>
            <a:r>
              <a:rPr lang="en-US" sz="2800" i="1" dirty="0" smtClean="0"/>
              <a:t/>
            </a:r>
            <a:br>
              <a:rPr lang="en-US" sz="2800" i="1" dirty="0" smtClean="0"/>
            </a:br>
            <a:endParaRPr lang="en-US" sz="2800" i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Covert &amp; High-Tech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– what spies do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neither knowledge nor means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92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Kinds of Lock-Opening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 smtClean="0"/>
              <a:t>Lockpicking </a:t>
            </a:r>
            <a:r>
              <a:rPr lang="en-US" sz="4400" dirty="0" smtClean="0"/>
              <a:t>– what we do</a:t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the knowledge and the means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i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Quick &amp; Dirty</a:t>
            </a:r>
            <a:r>
              <a:rPr lang="en-US" sz="4400" dirty="0" smtClean="0"/>
              <a:t> – what criminals do</a:t>
            </a:r>
            <a:br>
              <a:rPr lang="en-US" sz="4400" dirty="0" smtClean="0"/>
            </a:br>
            <a:r>
              <a:rPr lang="en-US" sz="2800" i="1" dirty="0" smtClean="0">
                <a:solidFill>
                  <a:schemeClr val="bg1"/>
                </a:solidFill>
              </a:rPr>
              <a:t>TOOOL provides knowledge. . .  but no means</a:t>
            </a:r>
            <a:r>
              <a:rPr lang="en-US" sz="2800" i="1" dirty="0" smtClean="0"/>
              <a:t/>
            </a:r>
            <a:br>
              <a:rPr lang="en-US" sz="2800" i="1" dirty="0" smtClean="0"/>
            </a:br>
            <a:endParaRPr lang="en-US" sz="2800" i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Covert &amp; High-Tech</a:t>
            </a:r>
            <a:r>
              <a:rPr lang="en-US" sz="4400" dirty="0" smtClean="0"/>
              <a:t> – what spies do</a:t>
            </a:r>
            <a:br>
              <a:rPr lang="en-US" sz="4400" dirty="0" smtClean="0"/>
            </a:br>
            <a:r>
              <a:rPr lang="en-US" i="1" dirty="0" smtClean="0">
                <a:solidFill>
                  <a:schemeClr val="bg1"/>
                </a:solidFill>
              </a:rPr>
              <a:t>TOOOL provides neither knowledge nor means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6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Kinds of Lock-Opening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98512" lvl="1" indent="-514350">
              <a:buAutoNum type="arabicPeriod"/>
            </a:pPr>
            <a:r>
              <a:rPr lang="en-US" sz="4400" b="1" dirty="0" smtClean="0"/>
              <a:t>Lockpicking </a:t>
            </a:r>
            <a:r>
              <a:rPr lang="en-US" sz="4400" dirty="0" smtClean="0"/>
              <a:t>– what we do</a:t>
            </a:r>
            <a:br>
              <a:rPr lang="en-US" sz="4400" dirty="0" smtClean="0"/>
            </a:br>
            <a:r>
              <a:rPr lang="en-US" i="1" dirty="0" smtClean="0"/>
              <a:t>TOOOL provides the knowledge and the means</a:t>
            </a:r>
            <a:br>
              <a:rPr lang="en-US" i="1" dirty="0" smtClean="0"/>
            </a:br>
            <a:endParaRPr lang="en-US" i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Quick &amp; Dirty</a:t>
            </a:r>
            <a:r>
              <a:rPr lang="en-US" sz="4400" dirty="0" smtClean="0"/>
              <a:t> – what criminals do</a:t>
            </a:r>
            <a:br>
              <a:rPr lang="en-US" sz="4400" dirty="0" smtClean="0"/>
            </a:br>
            <a:r>
              <a:rPr lang="en-US" sz="2800" i="1" dirty="0" smtClean="0"/>
              <a:t>TOOOL provides knowledge. . .  but no means</a:t>
            </a:r>
            <a:br>
              <a:rPr lang="en-US" sz="2800" i="1" dirty="0" smtClean="0"/>
            </a:br>
            <a:endParaRPr lang="en-US" sz="2800" i="1" dirty="0" smtClean="0"/>
          </a:p>
          <a:p>
            <a:pPr marL="798512" lvl="1" indent="-514350">
              <a:buAutoNum type="arabicPeriod"/>
            </a:pPr>
            <a:r>
              <a:rPr lang="en-US" sz="4400" b="1" dirty="0" smtClean="0"/>
              <a:t>Covert &amp; High-Tech</a:t>
            </a:r>
            <a:r>
              <a:rPr lang="en-US" sz="4400" dirty="0" smtClean="0"/>
              <a:t> – what spies do</a:t>
            </a:r>
            <a:br>
              <a:rPr lang="en-US" sz="4400" dirty="0" smtClean="0"/>
            </a:br>
            <a:r>
              <a:rPr lang="en-US" i="1" dirty="0" smtClean="0"/>
              <a:t>TOOOL provides neither knowledge nor means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8505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5004</TotalTime>
  <Words>453</Words>
  <Application>Microsoft Macintosh PowerPoint</Application>
  <PresentationFormat>On-screen Show (4:3)</PresentationFormat>
  <Paragraphs>101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First, a word about rules…</vt:lpstr>
      <vt:lpstr>The Three Kinds of Lock-Opening</vt:lpstr>
      <vt:lpstr>The Three Kinds of Lock-Opening</vt:lpstr>
      <vt:lpstr>The Three Kinds of Lock-Opening</vt:lpstr>
      <vt:lpstr>The Three Kinds of Lock-Opening</vt:lpstr>
      <vt:lpstr>The Three Kinds of Lock-Opening</vt:lpstr>
      <vt:lpstr>The Three Kinds of Lock-Opening</vt:lpstr>
      <vt:lpstr>The Three Kinds of Lock-Opening</vt:lpstr>
      <vt:lpstr>The Three Kinds of Lock-Opening</vt:lpstr>
      <vt:lpstr>Lockpicking is Easy !</vt:lpstr>
      <vt:lpstr>Doorknobs…</vt:lpstr>
      <vt:lpstr>Padlocks…</vt:lpstr>
      <vt:lpstr>Deadbolts…</vt:lpstr>
      <vt:lpstr>…The Mechanism Itself Is All The Same</vt:lpstr>
      <vt:lpstr>How It Looks Inside</vt:lpstr>
      <vt:lpstr>Attempt Without a Key</vt:lpstr>
      <vt:lpstr>Operating With a Key</vt:lpstr>
      <vt:lpstr>Pin Stacks</vt:lpstr>
      <vt:lpstr>Using a Key</vt:lpstr>
      <vt:lpstr>Using Lockpicks</vt:lpstr>
      <vt:lpstr>So, Why Is Lockpicking Possible?</vt:lpstr>
      <vt:lpstr>In a Perfect World The Parts Would Function Like This…</vt:lpstr>
      <vt:lpstr>Parts In the Real World Look Like This…</vt:lpstr>
      <vt:lpstr>Parts In the Real World Look Like This…</vt:lpstr>
      <vt:lpstr>Parts In the Real World Function Like This…</vt:lpstr>
      <vt:lpstr>“Setting” a Binding Pin by Turning &amp; Lifting the Stack</vt:lpstr>
      <vt:lpstr>Setting Multiple Pins</vt:lpstr>
      <vt:lpstr>Take Caution to Avoid Over-Lifting</vt:lpstr>
      <vt:lpstr>Other Tools One Uses</vt:lpstr>
      <vt:lpstr>Raking Tools</vt:lpstr>
      <vt:lpstr>Raking Tools</vt:lpstr>
      <vt:lpstr>The Half-Diamond</vt:lpstr>
      <vt:lpstr>Lifting with a Half-Diamond</vt:lpstr>
      <vt:lpstr>Raking / Shoveling with a Half-Diamond</vt:lpstr>
      <vt:lpstr>Using the Flat Underside</vt:lpstr>
      <vt:lpstr>Counting Pin Stacks</vt:lpstr>
      <vt:lpstr>Counting Pin Stacks</vt:lpstr>
      <vt:lpstr>Turning the Plug</vt:lpstr>
      <vt:lpstr>Bad Turning Tool Usage (Pulling)</vt:lpstr>
      <vt:lpstr>Better Turning Tool Usage (Pushing)</vt:lpstr>
      <vt:lpstr>Best Turning Tool Usage (Pushing Out at Tip)</vt:lpstr>
      <vt:lpstr>Good Turing Tool Pressure</vt:lpstr>
      <vt:lpstr>Too Much Turing Tool Pressure!</vt:lpstr>
      <vt:lpstr>Typical Turning Tool Position: “Edge of the Plug”</vt:lpstr>
      <vt:lpstr>Careful To Not Cause Extra Friction</vt:lpstr>
      <vt:lpstr>Which Direction Should You Turn?</vt:lpstr>
      <vt:lpstr>Which Direction Should You Turn?</vt:lpstr>
      <vt:lpstr>Who Wants To Try?</vt:lpstr>
      <vt:lpstr>Our Practice Locks</vt:lpstr>
      <vt:lpstr>Our Practice Locks</vt:lpstr>
      <vt:lpstr>Starter Exercises</vt:lpstr>
      <vt:lpstr>Starter Exercises</vt:lpstr>
      <vt:lpstr>Starter Exercises</vt:lpstr>
      <vt:lpstr>Starter Exercises</vt:lpstr>
      <vt:lpstr>Direct Lifting</vt:lpstr>
      <vt:lpstr>Rocking Lifting</vt:lpstr>
      <vt:lpstr>Or Try Raking, Etc.</vt:lpstr>
      <vt:lpstr>The Two Most Important Things…</vt:lpstr>
      <vt:lpstr>The Two Most Important Things…</vt:lpstr>
      <vt:lpstr>Thank You Very Much!</vt:lpstr>
      <vt:lpstr>Come Join Us!</vt:lpstr>
      <vt:lpstr>Thank You Very Much!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Deviant</dc:creator>
  <cp:lastModifiedBy>_</cp:lastModifiedBy>
  <cp:revision>190</cp:revision>
  <dcterms:created xsi:type="dcterms:W3CDTF">2011-01-16T19:27:14Z</dcterms:created>
  <dcterms:modified xsi:type="dcterms:W3CDTF">2016-06-02T18:28:15Z</dcterms:modified>
</cp:coreProperties>
</file>